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09" r:id="rId3"/>
    <p:sldId id="423" r:id="rId4"/>
    <p:sldId id="406" r:id="rId5"/>
    <p:sldId id="413" r:id="rId6"/>
    <p:sldId id="287" r:id="rId7"/>
    <p:sldId id="375" r:id="rId8"/>
    <p:sldId id="422" r:id="rId9"/>
    <p:sldId id="37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1002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-126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9/21/2021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9/21/2021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21585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81360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5936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832080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Complete Worksheets 1-4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quiz template for teachers to share with their students:</a:t>
            </a:r>
          </a:p>
          <a:p>
            <a:r>
              <a:rPr lang="en-GB"/>
              <a:t>https://forms.office.com/Pages/ShareFormPage.aspx?id=cdJyXzS9Y0yZF8UZZlqALiw7DWJu831Jg5qPZF4a9X9URjVCQkhXQlpTTFhJQVBDNjA1QjhaMUVHQi4u&amp;sharetoken=C53PKEiD7ZNVni3MsmlV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602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LlhmzVL5bm8&amp;list=RDCMUCkw4JCwteGrDHIsyIIKo4tQ&amp;index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noProof="1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DT32: Internet of Things (IoT)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4496C7DA-A3AB-4387-A7C0-22FE0F14553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10984" r="1098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786731"/>
              </p:ext>
            </p:extLst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piece of legislation is designed to keep users data accurate, up-to-date and secure? (1 point)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Which prevention strategy will monitor network traffic that is coming in and out of the network? (2 points)</a:t>
                      </a: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types of malware. (3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tool is used to analyse data about customers to predict future trends?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EDI stand for? (5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B2C stand for? (6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method of implementation involves a new system that introduced alongside an old system? (7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methods of communication for personal use. (8 points)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phase of the systems development life cycle will include user guides and technical documentation? (9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document do organisations put in place in preparation for any future loss of data? (10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connection methods for internet enabled devices. (11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term is used to describe the number of pixels per unit of measurement? (12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601251"/>
              </p:ext>
            </p:extLst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piece of legislation is designed to keep users data accurate, up-to-date and secure? (1 point)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GDPR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Which prevention strategy will monitor network traffic that is coming in and out of the network? (2 points)</a:t>
                      </a:r>
                    </a:p>
                    <a:p>
                      <a:r>
                        <a:rPr lang="en-GB" sz="1600" kern="1200" dirty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Firewall </a:t>
                      </a: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types of malware.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Worm, Trojan, Virus, Adware, Spyware, Bot, Rootkit, Ransomware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tool is used to analyse data about customers to predict future trends?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Data mining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EDI stand for? (5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Electronic Data Interchange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B2C stand for? (6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Business to Consumer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method of implementation involves a new system that introduced alongside an old system? (7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Parallel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methods of communication for personal use. (8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Emailing, Instant messaging, Blogs, Video conferencing, Social networking, Websites and Apps.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phase of the systems development life cycle will include user guides and technical documentation? (9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Maintenance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document do organisations put in place in preparation for any future loss of data? (10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Disaster Recovery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connection methods for internet enabled devices. (11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Broadband, Satellite, Fibre, Mobile (3G/4G/5G), Wi-Fi, Bluetooth, GIS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term is used to describe the number of pixels per unit of measurement? (12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Resolution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891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46209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Identify </a:t>
            </a:r>
            <a:r>
              <a:rPr lang="en-GB" sz="2000" b="1" dirty="0">
                <a:latin typeface="+mj-lt"/>
              </a:rPr>
              <a:t>two</a:t>
            </a:r>
            <a:r>
              <a:rPr lang="en-GB" sz="2000" dirty="0">
                <a:latin typeface="+mj-lt"/>
              </a:rPr>
              <a:t> advantages and two disadvantages of using driverless cars.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Advantages: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1.………………………………………………………………………..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2.………………………………………………………………………..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Disadvantages: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1.………………………………………………………………………..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2.………………………………………………………………………..</a:t>
            </a:r>
          </a:p>
          <a:p>
            <a:pPr algn="r"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              </a:t>
            </a:r>
            <a:r>
              <a:rPr lang="en-GB" sz="2000" b="1" dirty="0">
                <a:latin typeface="+mj-lt"/>
              </a:rPr>
              <a:t>[4]</a:t>
            </a:r>
            <a:endParaRPr lang="en-GB" sz="20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List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Give a sequence of brief answers with no explanation.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7F2-05CB-463C-A376-11A6A7E0B9D8}"/>
              </a:ext>
            </a:extLst>
          </p:cNvPr>
          <p:cNvSpPr txBox="1"/>
          <p:nvPr/>
        </p:nvSpPr>
        <p:spPr>
          <a:xfrm>
            <a:off x="8572499" y="2987196"/>
            <a:ext cx="334803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 this question you need two key points such as: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1 mark for each.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There are seven altogether. </a:t>
            </a:r>
          </a:p>
        </p:txBody>
      </p:sp>
    </p:spTree>
    <p:extLst>
      <p:ext uri="{BB962C8B-B14F-4D97-AF65-F5344CB8AC3E}">
        <p14:creationId xmlns:p14="http://schemas.microsoft.com/office/powerpoint/2010/main" val="148628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6979558" y="1004127"/>
            <a:ext cx="4940979" cy="563231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1 mark per bullet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Advantages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Machines won’t get tired.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Fewer mistakes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No risk of drunk driving.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Law abiding/follow traffic rules.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Potential lower insurance costs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Saving on fuel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Any other reasonable example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Disadvantages: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Higher unemployment rate.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Higher congestion levels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High research and development costs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Privacy concerns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Technical errors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Any other reasonable example.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F5EE33E-48B4-4099-A06C-A400651F9629}"/>
              </a:ext>
            </a:extLst>
          </p:cNvPr>
          <p:cNvSpPr/>
          <p:nvPr/>
        </p:nvSpPr>
        <p:spPr>
          <a:xfrm>
            <a:off x="464459" y="2333307"/>
            <a:ext cx="74151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  <a:latin typeface="+mj-lt"/>
              </a:rPr>
              <a:t>Reduce the risk of human error.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  <a:latin typeface="+mj-lt"/>
              </a:rPr>
              <a:t>Eliminate/reduce drink driving incidents. </a:t>
            </a:r>
            <a:endParaRPr lang="en-GB" sz="20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5AB6A3-39A1-44DF-805C-BF591C2079F9}"/>
              </a:ext>
            </a:extLst>
          </p:cNvPr>
          <p:cNvSpPr txBox="1"/>
          <p:nvPr/>
        </p:nvSpPr>
        <p:spPr>
          <a:xfrm>
            <a:off x="9905215" y="4544488"/>
            <a:ext cx="539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BE3EE3-47CB-4D95-B0FF-327557DE0AE7}"/>
              </a:ext>
            </a:extLst>
          </p:cNvPr>
          <p:cNvSpPr txBox="1"/>
          <p:nvPr/>
        </p:nvSpPr>
        <p:spPr>
          <a:xfrm>
            <a:off x="9905215" y="2467052"/>
            <a:ext cx="539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2E1AE-3D37-47A3-BCDF-C43526A8DA68}"/>
              </a:ext>
            </a:extLst>
          </p:cNvPr>
          <p:cNvSpPr txBox="1"/>
          <p:nvPr/>
        </p:nvSpPr>
        <p:spPr>
          <a:xfrm>
            <a:off x="10879576" y="5227341"/>
            <a:ext cx="539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018F2B-F8BB-4E8A-8583-249FCC8867F7}"/>
              </a:ext>
            </a:extLst>
          </p:cNvPr>
          <p:cNvSpPr txBox="1"/>
          <p:nvPr/>
        </p:nvSpPr>
        <p:spPr>
          <a:xfrm>
            <a:off x="271463" y="964639"/>
            <a:ext cx="6515100" cy="49287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Identify </a:t>
            </a:r>
            <a:r>
              <a:rPr lang="en-GB" sz="2000" b="1" dirty="0">
                <a:latin typeface="+mj-lt"/>
              </a:rPr>
              <a:t>two</a:t>
            </a:r>
            <a:r>
              <a:rPr lang="en-GB" sz="2000" dirty="0">
                <a:latin typeface="+mj-lt"/>
              </a:rPr>
              <a:t> advantages and two disadvantages of using driverless cars.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Advantages:</a:t>
            </a:r>
          </a:p>
          <a:p>
            <a:pPr>
              <a:lnSpc>
                <a:spcPct val="200000"/>
              </a:lnSpc>
            </a:pPr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Disadvantages:</a:t>
            </a:r>
          </a:p>
          <a:p>
            <a:pPr>
              <a:lnSpc>
                <a:spcPct val="200000"/>
              </a:lnSpc>
            </a:pPr>
            <a:endParaRPr lang="en-GB" sz="2000" dirty="0">
              <a:latin typeface="+mj-lt"/>
            </a:endParaRPr>
          </a:p>
          <a:p>
            <a:pPr algn="r"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                    </a:t>
            </a:r>
            <a:r>
              <a:rPr lang="en-GB" sz="2000" b="1" dirty="0">
                <a:latin typeface="+mj-lt"/>
              </a:rPr>
              <a:t>[4]</a:t>
            </a:r>
          </a:p>
          <a:p>
            <a:pPr>
              <a:lnSpc>
                <a:spcPct val="200000"/>
              </a:lnSpc>
            </a:pPr>
            <a:endParaRPr lang="en-GB" sz="2000" b="1" dirty="0"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3F89CB-FA7B-4857-8CBA-92DAFDF23B11}"/>
              </a:ext>
            </a:extLst>
          </p:cNvPr>
          <p:cNvSpPr/>
          <p:nvPr/>
        </p:nvSpPr>
        <p:spPr>
          <a:xfrm>
            <a:off x="464458" y="4113334"/>
            <a:ext cx="74151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  <a:latin typeface="+mj-lt"/>
              </a:rPr>
              <a:t>High development costs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7030A0"/>
                </a:solidFill>
                <a:latin typeface="+mj-lt"/>
              </a:rPr>
              <a:t>Increase unemployment rate, taxi drivers may lose jobs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E42361-D990-40E3-88E5-C8E9739D07F4}"/>
              </a:ext>
            </a:extLst>
          </p:cNvPr>
          <p:cNvSpPr txBox="1"/>
          <p:nvPr/>
        </p:nvSpPr>
        <p:spPr>
          <a:xfrm>
            <a:off x="9180224" y="2178437"/>
            <a:ext cx="539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4500000"/>
          </a:xfrm>
        </p:spPr>
        <p:txBody>
          <a:bodyPr/>
          <a:lstStyle/>
          <a:p>
            <a:r>
              <a:rPr lang="en-GB" dirty="0"/>
              <a:t>Learners should be aware of the main impacts on society, the economy and culture of the following developments in digital technology that have evolved over time such as: Internet of Things (IoT)</a:t>
            </a:r>
          </a:p>
          <a:p>
            <a:endParaRPr lang="en-GB" dirty="0"/>
          </a:p>
          <a:p>
            <a:r>
              <a:rPr lang="en-GB" dirty="0"/>
              <a:t>Know what is meant by IoT, how it works and how users can access data.</a:t>
            </a:r>
          </a:p>
          <a:p>
            <a:r>
              <a:rPr lang="en-GB" dirty="0"/>
              <a:t>Participate in a range of IoT projects such as: </a:t>
            </a:r>
          </a:p>
          <a:p>
            <a:pPr lvl="1"/>
            <a:r>
              <a:rPr lang="en-GB" dirty="0"/>
              <a:t>biometric systems</a:t>
            </a:r>
          </a:p>
          <a:p>
            <a:pPr lvl="1"/>
            <a:r>
              <a:rPr lang="en-GB" dirty="0"/>
              <a:t>smart irrigation system</a:t>
            </a:r>
          </a:p>
          <a:p>
            <a:pPr lvl="1"/>
            <a:r>
              <a:rPr lang="en-GB" dirty="0"/>
              <a:t>security door</a:t>
            </a:r>
          </a:p>
          <a:p>
            <a:pPr lvl="1"/>
            <a:r>
              <a:rPr lang="en-GB" dirty="0"/>
              <a:t>smart home. </a:t>
            </a: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636" y="2235718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4ECE2D1-FB2E-4BA2-B568-B6953466FB3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28653" r="28653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481105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Internet of Things (IoT)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Embedded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Sensors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Network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808924"/>
              </p:ext>
            </p:extLst>
          </p:nvPr>
        </p:nvGraphicFramePr>
        <p:xfrm>
          <a:off x="2893102" y="624840"/>
          <a:ext cx="9173980" cy="2682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8170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6385810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Internet of Things (IoT)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Physical objects embedded with sensors that connect and exchange data with other devices over a network.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Embedded systems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computer system built into another device that will perform a specific set of functions.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3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Sensors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system that can detect events or changes in its environment and send the information to another device.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96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Network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group of interconnected computers that share resources.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25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Internet of Things (IoT)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135919" y="581992"/>
            <a:ext cx="7898915" cy="702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Ever thought about how we are able to control so many aspects of our home via an app?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678808"/>
              </p:ext>
            </p:extLst>
          </p:nvPr>
        </p:nvGraphicFramePr>
        <p:xfrm>
          <a:off x="4135919" y="1398037"/>
          <a:ext cx="789891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4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IoT?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Sensors play a crucial role in how IoT works – what is the role of a sensor?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does this type network share all this data?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is this data shared with the user?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7948366" y="1233151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751263"/>
              </p:ext>
            </p:extLst>
          </p:nvPr>
        </p:nvGraphicFramePr>
        <p:xfrm>
          <a:off x="4135917" y="3492107"/>
          <a:ext cx="7898916" cy="323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35617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Devices connected to a giant network that collect and share information such as how they’re used and the environment in which they operate in.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Sensors are embedded in most devices such as smartphones, electrical appliances, traffic lights etc.. They are responsible for emitting data about the working state of these devices.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IoT provides a common platform for all this data to be transferred to and an interface that allows all the data to communicate with each other.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Via smart devices such as apps.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7258" y="1211082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9882D25-C716-4E47-AC58-533BB904E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347708"/>
              </p:ext>
            </p:extLst>
          </p:nvPr>
        </p:nvGraphicFramePr>
        <p:xfrm>
          <a:off x="127532" y="5975015"/>
          <a:ext cx="3861189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118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4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9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D84544F0-BA07-45B0-B09F-53B65D5A9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487" y="5606714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0CC430D-5A12-432E-875F-71CB1FC55B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245" y="608050"/>
            <a:ext cx="3781929" cy="25173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7E03B8-CEB0-4D9C-B9EA-14170C5A4A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7167" y="3125396"/>
            <a:ext cx="3776019" cy="251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07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53637"/>
            <a:ext cx="120348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Self-checker tool</a:t>
            </a:r>
          </a:p>
          <a:p>
            <a:r>
              <a:rPr lang="en-GB" dirty="0">
                <a:latin typeface="+mj-lt"/>
              </a:rPr>
              <a:t>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9D91F-DACF-47AB-9D51-979816D6725A}"/>
              </a:ext>
            </a:extLst>
          </p:cNvPr>
          <p:cNvSpPr txBox="1"/>
          <p:nvPr/>
        </p:nvSpPr>
        <p:spPr>
          <a:xfrm>
            <a:off x="269817" y="698367"/>
            <a:ext cx="8004753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How confident are you that know what is meant by the following terms: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Know what is meant by IoT, how it works and how users can access data.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Participate in a range of IoT projects such as: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biometric systems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smart irrigation system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security door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smart home. </a:t>
            </a:r>
          </a:p>
        </p:txBody>
      </p:sp>
      <p:pic>
        <p:nvPicPr>
          <p:cNvPr id="2050" name="Picture 2" descr="Traffic light - Wikipedia">
            <a:extLst>
              <a:ext uri="{FF2B5EF4-FFF2-40B4-BE49-F238E27FC236}">
                <a16:creationId xmlns:a16="http://schemas.microsoft.com/office/drawing/2014/main" id="{2CF71E16-28E5-4112-BF99-9BA4302B4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810"/>
          <a:stretch/>
        </p:blipFill>
        <p:spPr bwMode="auto">
          <a:xfrm>
            <a:off x="8664314" y="434715"/>
            <a:ext cx="3117955" cy="53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F5A226-D20E-4B70-83A2-05E79609BF0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5951" y="4332493"/>
          <a:ext cx="799861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861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Complete the multiple-choice quiz provided by your teacher to check understanding.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4" name="Picture 4" descr="Question Mark PNG | PNG All">
            <a:extLst>
              <a:ext uri="{FF2B5EF4-FFF2-40B4-BE49-F238E27FC236}">
                <a16:creationId xmlns:a16="http://schemas.microsoft.com/office/drawing/2014/main" id="{0551B630-659F-4D40-8149-D4610093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07" y="4048348"/>
            <a:ext cx="667563" cy="6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9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1128</Words>
  <Application>Microsoft Office PowerPoint</Application>
  <PresentationFormat>Widescreen</PresentationFormat>
  <Paragraphs>172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2021-09-21T16:15:56Z</dcterms:modified>
</cp:coreProperties>
</file>